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4A46-CF9D-4F5E-9DE4-5CA61E8D41FA}" type="datetimeFigureOut">
              <a:rPr lang="en-US" smtClean="0"/>
              <a:pPr/>
              <a:t>11/15/2011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37CAC-A073-4959-8E31-4F2D152158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tlVkScxpf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youtube.com/watch?v=c8bZxH-N63M&amp;feature=relmf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RNRHdVwRF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X8du6pQbvyo&amp;feature=relmf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Fracking: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4038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Beginning of the End for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Natural Gas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By Daniel Gregory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Documented Harm to People</a:t>
            </a:r>
            <a:br>
              <a:rPr lang="en-US" sz="3200" dirty="0" smtClean="0"/>
            </a:br>
            <a:r>
              <a:rPr lang="en-US" sz="3200" dirty="0" smtClean="0"/>
              <a:t>and the Environment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Colorado:</a:t>
            </a:r>
          </a:p>
          <a:p>
            <a:pPr algn="ctr">
              <a:buNone/>
            </a:pPr>
            <a:r>
              <a:rPr lang="en-US" sz="2000" dirty="0" smtClean="0"/>
              <a:t>Laura Amos:  Contaminated well water</a:t>
            </a:r>
          </a:p>
          <a:p>
            <a:pPr algn="ctr">
              <a:buNone/>
            </a:pPr>
            <a:r>
              <a:rPr lang="en-US" sz="2000" dirty="0" smtClean="0"/>
              <a:t>Susan Wallace-Babb:  Exposure to fracking chemicals</a:t>
            </a: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dirty="0" smtClean="0"/>
              <a:t>Texas:</a:t>
            </a:r>
          </a:p>
          <a:p>
            <a:pPr algn="ctr">
              <a:buNone/>
            </a:pPr>
            <a:r>
              <a:rPr lang="en-US" sz="2000" dirty="0" smtClean="0"/>
              <a:t>Contaminants found in air and water samples in town of Dish</a:t>
            </a: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r>
              <a:rPr lang="en-US" sz="2000" dirty="0" smtClean="0"/>
              <a:t>Pennsylvania:</a:t>
            </a:r>
          </a:p>
          <a:p>
            <a:pPr algn="ctr">
              <a:buNone/>
            </a:pPr>
            <a:r>
              <a:rPr lang="en-US" sz="2000" dirty="0" smtClean="0"/>
              <a:t>Cement casings in 20 gas wells fail, contaminating ground water for entire town with methane.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1000" dirty="0" smtClean="0">
                <a:hlinkClick r:id="rId2"/>
              </a:rPr>
              <a:t>http://www.youtube.com/watch?v=ptlVkScxpfA</a:t>
            </a:r>
            <a:endParaRPr lang="en-US" sz="1000" dirty="0" smtClean="0"/>
          </a:p>
          <a:p>
            <a:pPr algn="ctr">
              <a:buNone/>
            </a:pPr>
            <a:r>
              <a:rPr lang="en-US" sz="1000" dirty="0" smtClean="0"/>
              <a:t>(</a:t>
            </a:r>
            <a:r>
              <a:rPr lang="en-US" sz="1000" dirty="0" err="1" smtClean="0"/>
              <a:t>Gasland</a:t>
            </a:r>
            <a:r>
              <a:rPr lang="en-US" sz="1000" dirty="0" smtClean="0"/>
              <a:t>)</a:t>
            </a:r>
            <a:endParaRPr lang="en-US" sz="1000" dirty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/>
          </a:p>
          <a:p>
            <a:pPr algn="ctr">
              <a:buNone/>
            </a:pPr>
            <a:endParaRPr lang="en-US" sz="1000" dirty="0" smtClean="0"/>
          </a:p>
          <a:p>
            <a:pPr algn="ctr">
              <a:buNone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1600" u="sng" dirty="0" smtClean="0"/>
              <a:t>Bibliography</a:t>
            </a:r>
            <a:endParaRPr lang="en-US" sz="1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000" dirty="0" smtClean="0"/>
              <a:t>   Colborn, T., Kwiatkowski, K., Schultz, K., &amp; </a:t>
            </a:r>
            <a:r>
              <a:rPr lang="en-US" sz="1000" dirty="0" err="1" smtClean="0"/>
              <a:t>Bachran</a:t>
            </a:r>
            <a:r>
              <a:rPr lang="en-US" sz="1000" dirty="0" smtClean="0"/>
              <a:t>, M.  (2011, September 20). </a:t>
            </a:r>
          </a:p>
          <a:p>
            <a:pPr>
              <a:buNone/>
            </a:pPr>
            <a:r>
              <a:rPr lang="en-US" sz="1000" dirty="0" smtClean="0"/>
              <a:t>	Natural Gas Operations from a Public Health Perspective.  </a:t>
            </a:r>
            <a:r>
              <a:rPr lang="en-US" sz="1000" i="1" dirty="0" smtClean="0"/>
              <a:t>International</a:t>
            </a:r>
            <a:endParaRPr lang="en-US" sz="1000" dirty="0" smtClean="0"/>
          </a:p>
          <a:p>
            <a:pPr>
              <a:buNone/>
            </a:pPr>
            <a:r>
              <a:rPr lang="en-US" sz="1000" i="1" dirty="0" smtClean="0"/>
              <a:t>	Journal of Human and Ecological Risk Assessment.  17.  </a:t>
            </a:r>
            <a:r>
              <a:rPr lang="en-US" sz="1000" dirty="0" smtClean="0"/>
              <a:t>Retrieved from</a:t>
            </a:r>
          </a:p>
          <a:p>
            <a:pPr>
              <a:buNone/>
            </a:pPr>
            <a:r>
              <a:rPr lang="en-US" sz="1000" dirty="0" smtClean="0"/>
              <a:t>	http://www.tandfonline.com/doi/abs/10.1080/10807039.2011.605662</a:t>
            </a:r>
          </a:p>
          <a:p>
            <a:pPr>
              <a:buNone/>
            </a:pPr>
            <a:r>
              <a:rPr lang="en-US" sz="1000" dirty="0" smtClean="0"/>
              <a:t>Howarth, R. W., </a:t>
            </a:r>
            <a:r>
              <a:rPr lang="en-US" sz="1000" dirty="0" err="1" smtClean="0"/>
              <a:t>Ingraffea</a:t>
            </a:r>
            <a:r>
              <a:rPr lang="en-US" sz="1000" dirty="0" smtClean="0"/>
              <a:t>, A., &amp; </a:t>
            </a:r>
            <a:r>
              <a:rPr lang="en-US" sz="1000" dirty="0" err="1" smtClean="0"/>
              <a:t>Engelder</a:t>
            </a:r>
            <a:r>
              <a:rPr lang="en-US" sz="1000" dirty="0" smtClean="0"/>
              <a:t>, T.  (2011, September 15).  Should Fracking</a:t>
            </a:r>
          </a:p>
          <a:p>
            <a:pPr>
              <a:buNone/>
            </a:pPr>
            <a:r>
              <a:rPr lang="en-US" sz="1000" dirty="0" smtClean="0"/>
              <a:t>	Stop?.  </a:t>
            </a:r>
            <a:r>
              <a:rPr lang="en-US" sz="1000" i="1" dirty="0" smtClean="0"/>
              <a:t>Nature, 477.</a:t>
            </a:r>
            <a:r>
              <a:rPr lang="en-US" sz="1000" dirty="0" smtClean="0"/>
              <a:t>  Retrieved from 	http://www.nature.com/nature/journal/v477/n7364/full/477271a.html</a:t>
            </a:r>
          </a:p>
          <a:p>
            <a:pPr>
              <a:buNone/>
            </a:pPr>
            <a:r>
              <a:rPr lang="en-US" sz="1000" dirty="0" smtClean="0"/>
              <a:t>Lustgarten, A.  (2011, September 29).  The Trouble With Health Problems Near</a:t>
            </a:r>
          </a:p>
          <a:p>
            <a:pPr>
              <a:buNone/>
            </a:pPr>
            <a:r>
              <a:rPr lang="en-US" sz="1000" dirty="0" smtClean="0"/>
              <a:t>	Gas Fracking</a:t>
            </a:r>
            <a:r>
              <a:rPr lang="en-US" sz="1000" i="1" dirty="0" smtClean="0"/>
              <a:t>.</a:t>
            </a:r>
            <a:r>
              <a:rPr lang="en-US" sz="1000" dirty="0" smtClean="0"/>
              <a:t>  Retrieved from </a:t>
            </a:r>
          </a:p>
          <a:p>
            <a:pPr>
              <a:buNone/>
            </a:pPr>
            <a:r>
              <a:rPr lang="en-US" sz="1000" dirty="0" smtClean="0"/>
              <a:t>	http://www.npr.org/2011/09/29/140872251/the-trouble-with-health-problems-near-gas-	fracking</a:t>
            </a:r>
          </a:p>
          <a:p>
            <a:pPr>
              <a:buNone/>
            </a:pPr>
            <a:r>
              <a:rPr lang="en-US" sz="1000" dirty="0" smtClean="0"/>
              <a:t>MacAvoy, P. W.  (2000).  </a:t>
            </a:r>
            <a:r>
              <a:rPr lang="en-US" sz="1000" i="1" dirty="0" smtClean="0"/>
              <a:t>The Natural Gas Market:  Sixty Years of Regulation and </a:t>
            </a:r>
            <a:endParaRPr lang="en-US" sz="1000" dirty="0" smtClean="0"/>
          </a:p>
          <a:p>
            <a:pPr>
              <a:buNone/>
            </a:pPr>
            <a:r>
              <a:rPr lang="en-US" sz="1000" i="1" dirty="0" smtClean="0"/>
              <a:t>	Deregulation.</a:t>
            </a:r>
            <a:r>
              <a:rPr lang="en-US" sz="1000" dirty="0" smtClean="0"/>
              <a:t>  New Haven, CT:  Yale University Press.</a:t>
            </a:r>
          </a:p>
          <a:p>
            <a:pPr>
              <a:buNone/>
            </a:pPr>
            <a:r>
              <a:rPr lang="en-US" sz="1000" dirty="0" smtClean="0"/>
              <a:t>Nersesian, R. L.  (2007).  </a:t>
            </a:r>
            <a:r>
              <a:rPr lang="en-US" sz="1000" i="1" dirty="0" smtClean="0"/>
              <a:t>Energy for the 21</a:t>
            </a:r>
            <a:r>
              <a:rPr lang="en-US" sz="1000" i="1" baseline="30000" dirty="0" smtClean="0"/>
              <a:t>st</a:t>
            </a:r>
            <a:r>
              <a:rPr lang="en-US" sz="1000" i="1" dirty="0" smtClean="0"/>
              <a:t> Century:  A Comprehensive Guide to </a:t>
            </a:r>
            <a:endParaRPr lang="en-US" sz="1000" dirty="0" smtClean="0"/>
          </a:p>
          <a:p>
            <a:pPr>
              <a:buNone/>
            </a:pPr>
            <a:r>
              <a:rPr lang="en-US" sz="1000" i="1" dirty="0" smtClean="0"/>
              <a:t>	Conventional and Alternative Sources.</a:t>
            </a:r>
            <a:r>
              <a:rPr lang="en-US" sz="1000" dirty="0" smtClean="0"/>
              <a:t>  Armonk, NY:  M.E. Sharpe, Inc.  </a:t>
            </a:r>
          </a:p>
          <a:p>
            <a:pPr>
              <a:buNone/>
            </a:pPr>
            <a:r>
              <a:rPr lang="en-US" sz="1000" dirty="0" smtClean="0"/>
              <a:t>Parker </a:t>
            </a:r>
            <a:r>
              <a:rPr lang="en-US" sz="1000" dirty="0" err="1" smtClean="0"/>
              <a:t>Waichman</a:t>
            </a:r>
            <a:r>
              <a:rPr lang="en-US" sz="1000" dirty="0" smtClean="0"/>
              <a:t> Alonso LLP.  (2011).  Hydraulic Fracturing- Fracking Contamination</a:t>
            </a:r>
          </a:p>
          <a:p>
            <a:pPr>
              <a:buNone/>
            </a:pPr>
            <a:r>
              <a:rPr lang="en-US" sz="1000" dirty="0" smtClean="0"/>
              <a:t>	Lawsuits.  Retrieved from</a:t>
            </a:r>
          </a:p>
          <a:p>
            <a:pPr>
              <a:buNone/>
            </a:pPr>
            <a:r>
              <a:rPr lang="en-US" sz="1000" dirty="0" smtClean="0"/>
              <a:t>	http://www.yourlawyer.com/topics/overview/hydraulic_fracturing_fracking?gclid=CPTa	7-SHz6sCFcm77QodRx1yUQ</a:t>
            </a:r>
          </a:p>
          <a:p>
            <a:pPr>
              <a:buNone/>
            </a:pPr>
            <a:r>
              <a:rPr lang="en-US" sz="1000" dirty="0" smtClean="0"/>
              <a:t> Roach, J.  (2001, August 14).  Delphic Oracle’s Lips May Have Been Loosened By</a:t>
            </a:r>
          </a:p>
          <a:p>
            <a:pPr>
              <a:buNone/>
            </a:pPr>
            <a:r>
              <a:rPr lang="en-US" sz="1000" dirty="0" smtClean="0"/>
              <a:t>	Gas Vapors.  Retrieved from</a:t>
            </a:r>
          </a:p>
          <a:p>
            <a:pPr>
              <a:buNone/>
            </a:pPr>
            <a:r>
              <a:rPr lang="en-US" sz="1000" dirty="0" smtClean="0"/>
              <a:t>	http://news.nationalgeographic.com/news/2001/08/0814_delphioracle.html</a:t>
            </a:r>
          </a:p>
          <a:p>
            <a:pPr>
              <a:buNone/>
            </a:pPr>
            <a:r>
              <a:rPr lang="en-US" sz="1000" dirty="0" smtClean="0"/>
              <a:t>Secretary of Energy Advisory Board Shale Gas </a:t>
            </a:r>
            <a:r>
              <a:rPr lang="en-US" sz="1000" dirty="0" err="1" smtClean="0"/>
              <a:t>Subcommitte</a:t>
            </a:r>
            <a:r>
              <a:rPr lang="en-US" sz="1000" dirty="0" smtClean="0"/>
              <a:t>.  (2011, August 11).</a:t>
            </a:r>
          </a:p>
          <a:p>
            <a:pPr>
              <a:buNone/>
            </a:pPr>
            <a:r>
              <a:rPr lang="en-US" sz="1000" dirty="0" smtClean="0"/>
              <a:t>	The SEAB Shale Gas Production </a:t>
            </a:r>
            <a:r>
              <a:rPr lang="en-US" sz="1000" dirty="0" err="1" smtClean="0"/>
              <a:t>Subcommitte</a:t>
            </a:r>
            <a:r>
              <a:rPr lang="en-US" sz="1000" dirty="0" smtClean="0"/>
              <a:t> Ninety-Day Report.</a:t>
            </a:r>
          </a:p>
          <a:p>
            <a:pPr>
              <a:buNone/>
            </a:pPr>
            <a:r>
              <a:rPr lang="en-US" sz="1000" dirty="0" smtClean="0"/>
              <a:t>	Retrieved from</a:t>
            </a:r>
          </a:p>
          <a:p>
            <a:pPr>
              <a:buNone/>
            </a:pPr>
            <a:r>
              <a:rPr lang="en-US" sz="1000" dirty="0" smtClean="0"/>
              <a:t>	http://www.shalegas.energy.gov/resources/081111_90_day_report.pdf</a:t>
            </a:r>
          </a:p>
          <a:p>
            <a:pPr>
              <a:buNone/>
            </a:pPr>
            <a:r>
              <a:rPr lang="en-US" sz="1000" dirty="0" err="1" smtClean="0"/>
              <a:t>Soraghan</a:t>
            </a:r>
            <a:r>
              <a:rPr lang="en-US" sz="1000" dirty="0" smtClean="0"/>
              <a:t>, M.  (2011, May 13).  Baffled About Fracking?  You’re Not Alone.</a:t>
            </a:r>
          </a:p>
          <a:p>
            <a:pPr>
              <a:buNone/>
            </a:pPr>
            <a:r>
              <a:rPr lang="en-US" sz="1000" dirty="0" smtClean="0"/>
              <a:t>	Retrieved from</a:t>
            </a:r>
          </a:p>
          <a:p>
            <a:pPr>
              <a:buNone/>
            </a:pPr>
            <a:r>
              <a:rPr lang="en-US" sz="1000" dirty="0" smtClean="0"/>
              <a:t>	http://www.nytimes.com/gwire/2011/05/13/13greenwire-baffled-about-fracking-youre-	not-alone-44383.html?pagewanted=all</a:t>
            </a:r>
          </a:p>
          <a:p>
            <a:pPr>
              <a:buNone/>
            </a:pPr>
            <a:r>
              <a:rPr lang="en-US" sz="1000" dirty="0" smtClean="0"/>
              <a:t>TEDX The Endocrine Disruptor Exchange.  (2011).  Chemicals in Natural Gas Operations.</a:t>
            </a:r>
          </a:p>
          <a:p>
            <a:pPr>
              <a:buNone/>
            </a:pPr>
            <a:r>
              <a:rPr lang="en-US" sz="1000" dirty="0" smtClean="0"/>
              <a:t>	Retrieved from</a:t>
            </a:r>
          </a:p>
          <a:p>
            <a:pPr>
              <a:buNone/>
            </a:pPr>
            <a:r>
              <a:rPr lang="en-US" sz="1000" dirty="0" smtClean="0"/>
              <a:t>	http://www.endocrinedisruption.com/chemicals.introduction.php</a:t>
            </a:r>
          </a:p>
          <a:p>
            <a:pPr>
              <a:buNone/>
            </a:pPr>
            <a:r>
              <a:rPr lang="en-US" sz="1000" dirty="0" smtClean="0"/>
              <a:t>Vaughn, J.  (2007).  </a:t>
            </a:r>
            <a:r>
              <a:rPr lang="en-US" sz="1000" i="1" dirty="0" smtClean="0"/>
              <a:t>Conflicts Over Natural Resources.</a:t>
            </a:r>
            <a:r>
              <a:rPr lang="en-US" sz="1000" dirty="0" smtClean="0"/>
              <a:t>  Santa Barbara, CA: ABC-CLIO, Inc.</a:t>
            </a:r>
          </a:p>
          <a:p>
            <a:pPr>
              <a:buNone/>
            </a:pPr>
            <a:r>
              <a:rPr lang="en-US" sz="1000" dirty="0" smtClean="0"/>
              <a:t>Vaughn, J.  (2007).  </a:t>
            </a:r>
            <a:r>
              <a:rPr lang="en-US" sz="1000" i="1" dirty="0" smtClean="0"/>
              <a:t>Environmental Politics:  Domestic and Global Dimensions. </a:t>
            </a:r>
            <a:r>
              <a:rPr lang="en-US" sz="1000" dirty="0" smtClean="0"/>
              <a:t> </a:t>
            </a:r>
          </a:p>
          <a:p>
            <a:pPr>
              <a:buNone/>
            </a:pPr>
            <a:r>
              <a:rPr lang="en-US" sz="1000" dirty="0" smtClean="0"/>
              <a:t>	Belmont, CA:  Thompson Wadsworth.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Fracking?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514600" y="5638800"/>
            <a:ext cx="4114800" cy="533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000" dirty="0" smtClean="0">
                <a:hlinkClick r:id="rId2"/>
              </a:rPr>
              <a:t>http://www.youtube.com/watch?v=c8bZxH-N63M&amp;feature=relmfu</a:t>
            </a: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(Exxon Mobil - Hydraulic Fracturing Explained)</a:t>
            </a:r>
            <a:endParaRPr lang="en-US" sz="1000" dirty="0"/>
          </a:p>
        </p:txBody>
      </p:sp>
      <p:pic>
        <p:nvPicPr>
          <p:cNvPr id="4098" name="Picture 2" descr="C:\Users\Daniel\Pictures\Fracking Charts\marcellus_hydraulic_graphic_090514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14400"/>
            <a:ext cx="554199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History of Natural Gas</a:t>
            </a:r>
            <a:endParaRPr lang="en-US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dirty="0" smtClean="0"/>
              <a:t>1,000 BC – The Oracle of Delphi</a:t>
            </a:r>
          </a:p>
          <a:p>
            <a:pPr>
              <a:buNone/>
            </a:pPr>
            <a:r>
              <a:rPr lang="en-US" sz="2000" dirty="0" smtClean="0"/>
              <a:t>400 BC – Chinese first to use Natural Gas for fuel.</a:t>
            </a:r>
          </a:p>
          <a:p>
            <a:pPr>
              <a:buNone/>
            </a:pPr>
            <a:r>
              <a:rPr lang="en-US" sz="2000" dirty="0" smtClean="0"/>
              <a:t>1785 – First use of Gas for illumination.</a:t>
            </a:r>
          </a:p>
          <a:p>
            <a:pPr>
              <a:buNone/>
            </a:pPr>
            <a:r>
              <a:rPr lang="en-US" sz="2000" dirty="0" smtClean="0"/>
              <a:t>1870 – Pittsburg becomes first city to use Gas instead of coal.</a:t>
            </a:r>
          </a:p>
          <a:p>
            <a:pPr>
              <a:buNone/>
            </a:pPr>
            <a:r>
              <a:rPr lang="en-US" sz="2000" dirty="0" smtClean="0"/>
              <a:t>1945 – Postwar technology allows building of interstate pipelines.</a:t>
            </a:r>
          </a:p>
          <a:p>
            <a:pPr>
              <a:buNone/>
            </a:pPr>
            <a:r>
              <a:rPr lang="en-US" sz="2000" dirty="0" smtClean="0"/>
              <a:t>1985 – Deregulation of the gas industry begins.</a:t>
            </a:r>
          </a:p>
          <a:p>
            <a:pPr>
              <a:buNone/>
            </a:pPr>
            <a:r>
              <a:rPr lang="en-US" sz="2000" dirty="0" smtClean="0"/>
              <a:t>2001 – Fracking begins.</a:t>
            </a:r>
          </a:p>
          <a:p>
            <a:pPr>
              <a:buNone/>
            </a:pPr>
            <a:r>
              <a:rPr lang="en-US" sz="2000" dirty="0" smtClean="0"/>
              <a:t>2005 – Energy Policy Act of 2005 is passed with the “</a:t>
            </a:r>
            <a:r>
              <a:rPr lang="en-US" sz="2000" dirty="0" err="1" smtClean="0"/>
              <a:t>Haliburton</a:t>
            </a:r>
            <a:r>
              <a:rPr lang="en-US" sz="2000" dirty="0" smtClean="0"/>
              <a:t> Loophole”.</a:t>
            </a:r>
            <a:endParaRPr lang="en-US" sz="2000" dirty="0"/>
          </a:p>
        </p:txBody>
      </p:sp>
      <p:pic>
        <p:nvPicPr>
          <p:cNvPr id="2052" name="Picture 4" descr="C:\Users\Daniel\Pictures\Fracking Charts\640px-The_Door_to_He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2286000"/>
            <a:ext cx="4340009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Properties of Natural Gas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Comprised mostly of methane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Easy to refine for use as fuel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Cleanest burning of all fossil fuels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No carbon dioxide emissions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Nitrous oxide is the only by-product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 </a:t>
            </a:r>
          </a:p>
        </p:txBody>
      </p:sp>
      <p:pic>
        <p:nvPicPr>
          <p:cNvPr id="3074" name="Picture 2" descr="C:\Users\Daniel\Pictures\Fracking Charts\Methane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2400300" cy="288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U.S. Natural Gas Mining History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Natural gas first discovered while mining for oil.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Before pipelines, natural gas use limited to “local use”.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Interstate pipeline expansion allowed for more widespread use of natural gas.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pic>
        <p:nvPicPr>
          <p:cNvPr id="2050" name="Picture 2" descr="C:\Users\Daniel\Pictures\Fracking Charts\EIA-natural-gas-shale-map-May-2011-LARGE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4273353" cy="327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Government Regulation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Early natural gas market considered a “monopoly”.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Government regulations to protect consumers began in the 1940’s.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Over-regulation led to changes in policy in early 1980’s.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 Dwindling reserves lead to further deregulation in the Energy Policy Act of 2005.</a:t>
            </a:r>
            <a:endParaRPr lang="en-US" sz="2000" dirty="0"/>
          </a:p>
        </p:txBody>
      </p:sp>
      <p:pic>
        <p:nvPicPr>
          <p:cNvPr id="1026" name="Picture 2" descr="C:\Users\Daniel\Pictures\Fracking Charts\natural-gas-price-history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05000"/>
            <a:ext cx="3923071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5867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>
                <a:hlinkClick r:id="rId3"/>
              </a:rPr>
              <a:t>http://www.youtube.com/watch?v=QRNRHdVwRFI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                        (</a:t>
            </a:r>
            <a:r>
              <a:rPr lang="en-US" sz="1000" dirty="0" smtClean="0"/>
              <a:t>NY  State Legislature Testimony)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Fracking Controversy Begins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Dwindling supply and increasing demand = desperate measures.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The “</a:t>
            </a:r>
            <a:r>
              <a:rPr lang="en-US" sz="2000" dirty="0" err="1" smtClean="0"/>
              <a:t>Haliburton</a:t>
            </a:r>
            <a:r>
              <a:rPr lang="en-US" sz="2000" dirty="0" smtClean="0"/>
              <a:t> Loophole”.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Fracking operations exempted from Clean Water Act and Clean Air Act.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smtClean="0"/>
              <a:t>Disclosure of chemicals used in fracking also exempted. 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pic>
        <p:nvPicPr>
          <p:cNvPr id="5122" name="Picture 2" descr="C:\Users\Daniel\Pictures\Fracking Charts\resources_clip_image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2999" y="2057400"/>
            <a:ext cx="388098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Chemicals Associated with Fracking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000" dirty="0" smtClean="0"/>
              <a:t>2-Dibromo-3-Nitrilopropionamide - 	</a:t>
            </a:r>
            <a:r>
              <a:rPr lang="en-US" sz="1000" dirty="0" err="1" smtClean="0"/>
              <a:t>Algecide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2-butoxyethanol -		</a:t>
            </a:r>
            <a:r>
              <a:rPr lang="en-US" sz="1000" dirty="0" err="1" smtClean="0"/>
              <a:t>Carcenogin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2-methyl-4-isothiazolin-3-one - 		Biocide	</a:t>
            </a:r>
          </a:p>
          <a:p>
            <a:pPr>
              <a:buNone/>
            </a:pPr>
            <a:r>
              <a:rPr lang="en-US" sz="1000" dirty="0" smtClean="0"/>
              <a:t>Acetic Acid - 			Vinegar (weak acid)</a:t>
            </a:r>
          </a:p>
          <a:p>
            <a:pPr>
              <a:buNone/>
            </a:pPr>
            <a:r>
              <a:rPr lang="en-US" sz="1000" dirty="0" smtClean="0"/>
              <a:t>Acetic Anhydride - 	Explosive when mixed with H Peroxide</a:t>
            </a:r>
          </a:p>
          <a:p>
            <a:pPr>
              <a:buNone/>
            </a:pPr>
            <a:r>
              <a:rPr lang="en-US" sz="1000" dirty="0" err="1" smtClean="0"/>
              <a:t>Alphatic</a:t>
            </a:r>
            <a:r>
              <a:rPr lang="en-US" sz="1000" dirty="0" smtClean="0"/>
              <a:t> acid</a:t>
            </a:r>
          </a:p>
          <a:p>
            <a:pPr>
              <a:buNone/>
            </a:pPr>
            <a:r>
              <a:rPr lang="en-US" sz="1000" dirty="0" err="1" smtClean="0"/>
              <a:t>Polyglycol</a:t>
            </a:r>
            <a:r>
              <a:rPr lang="en-US" sz="1000" dirty="0" smtClean="0"/>
              <a:t> Ether - </a:t>
            </a:r>
            <a:r>
              <a:rPr lang="en-US" sz="1000" dirty="0"/>
              <a:t> </a:t>
            </a:r>
            <a:r>
              <a:rPr lang="en-US" sz="1000" dirty="0" smtClean="0"/>
              <a:t>                    Surfactant   (lowers  H2O surface tension)</a:t>
            </a:r>
          </a:p>
          <a:p>
            <a:pPr>
              <a:buNone/>
            </a:pPr>
            <a:r>
              <a:rPr lang="en-US" sz="1000" dirty="0" smtClean="0"/>
              <a:t>Ammonia Sulfate - 	              Breaks down into ammonia</a:t>
            </a:r>
          </a:p>
          <a:p>
            <a:pPr>
              <a:buNone/>
            </a:pPr>
            <a:r>
              <a:rPr lang="en-US" sz="1000" dirty="0" smtClean="0"/>
              <a:t>Aromatic Hydrocarbon - 		</a:t>
            </a:r>
            <a:r>
              <a:rPr lang="en-US" sz="1000" dirty="0" err="1" smtClean="0"/>
              <a:t>Benzine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Aromatic </a:t>
            </a:r>
            <a:r>
              <a:rPr lang="en-US" sz="1000" dirty="0" err="1" smtClean="0"/>
              <a:t>Ketones</a:t>
            </a:r>
            <a:r>
              <a:rPr lang="en-US" sz="1000" dirty="0" smtClean="0"/>
              <a:t> - 		</a:t>
            </a:r>
            <a:r>
              <a:rPr lang="en-US" sz="1000" dirty="0" err="1" smtClean="0"/>
              <a:t>Benzine</a:t>
            </a:r>
            <a:r>
              <a:rPr lang="en-US" sz="1000" dirty="0" smtClean="0"/>
              <a:t>  family</a:t>
            </a:r>
          </a:p>
          <a:p>
            <a:pPr>
              <a:buNone/>
            </a:pPr>
            <a:r>
              <a:rPr lang="en-US" sz="1000" dirty="0" smtClean="0"/>
              <a:t>Boric Acid  (Boron) - 		Pesticide</a:t>
            </a:r>
          </a:p>
          <a:p>
            <a:pPr>
              <a:buNone/>
            </a:pPr>
            <a:r>
              <a:rPr lang="en-US" sz="1000" dirty="0" err="1" smtClean="0"/>
              <a:t>Dazomet</a:t>
            </a:r>
            <a:r>
              <a:rPr lang="en-US" sz="1000" dirty="0" smtClean="0"/>
              <a:t> - 			Pesticide</a:t>
            </a:r>
          </a:p>
          <a:p>
            <a:pPr>
              <a:buNone/>
            </a:pPr>
            <a:r>
              <a:rPr lang="en-US" sz="1000" dirty="0" smtClean="0"/>
              <a:t>Ethylene Glycol - 			Antifreeze</a:t>
            </a:r>
          </a:p>
          <a:p>
            <a:pPr>
              <a:buNone/>
            </a:pPr>
            <a:r>
              <a:rPr lang="en-US" sz="1000" dirty="0" smtClean="0"/>
              <a:t>Formaldehyde - 			Preservative</a:t>
            </a:r>
          </a:p>
          <a:p>
            <a:pPr>
              <a:buNone/>
            </a:pPr>
            <a:r>
              <a:rPr lang="en-US" sz="1000" dirty="0" smtClean="0"/>
              <a:t>Hydrogen Peroxide - 		see Acetic </a:t>
            </a:r>
            <a:r>
              <a:rPr lang="en-US" sz="1000" dirty="0" err="1" smtClean="0"/>
              <a:t>Anydride</a:t>
            </a: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Hydrochloric Acid - 		Strong acid</a:t>
            </a:r>
          </a:p>
          <a:p>
            <a:pPr>
              <a:buNone/>
            </a:pPr>
            <a:r>
              <a:rPr lang="en-US" sz="1000" dirty="0" err="1" smtClean="0"/>
              <a:t>Isopropal</a:t>
            </a:r>
            <a:r>
              <a:rPr lang="en-US" sz="1000" dirty="0" smtClean="0"/>
              <a:t> Alcohol - 		Cleaning agent</a:t>
            </a:r>
          </a:p>
          <a:p>
            <a:pPr>
              <a:buNone/>
            </a:pPr>
            <a:r>
              <a:rPr lang="en-US" sz="1000" dirty="0" smtClean="0"/>
              <a:t>Methanol - 		                   Toxic, can cause blindness</a:t>
            </a:r>
          </a:p>
          <a:p>
            <a:pPr>
              <a:buNone/>
            </a:pPr>
            <a:r>
              <a:rPr lang="en-US" sz="1000" dirty="0" err="1" smtClean="0"/>
              <a:t>Monoethanolamine</a:t>
            </a:r>
            <a:r>
              <a:rPr lang="en-US" sz="1000" dirty="0" smtClean="0"/>
              <a:t> - 	     Toxic to CNS, Liver, Kidneys, Lungs</a:t>
            </a:r>
          </a:p>
          <a:p>
            <a:pPr>
              <a:buNone/>
            </a:pPr>
            <a:r>
              <a:rPr lang="en-US" sz="1000" dirty="0" err="1" smtClean="0"/>
              <a:t>Polyethenine</a:t>
            </a:r>
            <a:r>
              <a:rPr lang="en-US" sz="1000" dirty="0" smtClean="0"/>
              <a:t> Glycol - 		Surfactant</a:t>
            </a:r>
          </a:p>
          <a:p>
            <a:pPr>
              <a:buNone/>
            </a:pPr>
            <a:r>
              <a:rPr lang="en-US" sz="1000" dirty="0" smtClean="0"/>
              <a:t>Potassium Hydroxide - 		Drain Cleaner</a:t>
            </a:r>
          </a:p>
          <a:p>
            <a:pPr>
              <a:buNone/>
            </a:pPr>
            <a:r>
              <a:rPr lang="en-US" sz="1000" dirty="0" smtClean="0"/>
              <a:t>Sodium Chloride - 	                               Used as drilling fluid</a:t>
            </a:r>
          </a:p>
          <a:p>
            <a:pPr>
              <a:buNone/>
            </a:pPr>
            <a:r>
              <a:rPr lang="en-US" sz="1000" dirty="0" smtClean="0"/>
              <a:t>Sodium Hydroxide - 	Caustic Soda, causes chemical burns</a:t>
            </a:r>
          </a:p>
          <a:p>
            <a:pPr>
              <a:buNone/>
            </a:pPr>
            <a:r>
              <a:rPr lang="en-US" sz="1000" dirty="0" err="1" smtClean="0"/>
              <a:t>Tetramethylammonium</a:t>
            </a:r>
            <a:r>
              <a:rPr lang="en-US" sz="1000" dirty="0" smtClean="0"/>
              <a:t> Chloride -   Harmful if inhaled, Fatal if swallowed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dirty="0"/>
          </a:p>
        </p:txBody>
      </p:sp>
      <p:pic>
        <p:nvPicPr>
          <p:cNvPr id="7170" name="Picture 2" descr="C:\Users\Daniel\Pictures\Fracking Charts\Frac-Chemica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66800"/>
            <a:ext cx="4038600" cy="2681630"/>
          </a:xfrm>
          <a:prstGeom prst="rect">
            <a:avLst/>
          </a:prstGeom>
          <a:noFill/>
        </p:spPr>
      </p:pic>
      <p:pic>
        <p:nvPicPr>
          <p:cNvPr id="5" name="Picture 4" descr="frac oper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886200"/>
            <a:ext cx="3455582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u="sng" dirty="0" smtClean="0"/>
              <a:t>Real</a:t>
            </a:r>
            <a:r>
              <a:rPr lang="en-US" sz="3200" dirty="0" smtClean="0"/>
              <a:t> Fracking Operation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First 1,000’ of gas well is lined with concrete to prevent leakage.</a:t>
            </a:r>
          </a:p>
          <a:p>
            <a:pPr>
              <a:buNone/>
            </a:pPr>
            <a:r>
              <a:rPr lang="en-US" sz="2000" dirty="0" smtClean="0"/>
              <a:t>Trucks deliver water and fracking chemicals to drilling site.</a:t>
            </a:r>
          </a:p>
          <a:p>
            <a:pPr>
              <a:buNone/>
            </a:pPr>
            <a:r>
              <a:rPr lang="en-US" sz="2000" dirty="0" smtClean="0"/>
              <a:t>Shale is fractured and the water/chemical mix is pumped in.</a:t>
            </a:r>
          </a:p>
          <a:p>
            <a:pPr>
              <a:buNone/>
            </a:pPr>
            <a:r>
              <a:rPr lang="en-US" sz="2000" dirty="0" smtClean="0"/>
              <a:t>Natural gas flows back up the well to the surface, along with the toxic water/chemical mix.</a:t>
            </a:r>
          </a:p>
          <a:p>
            <a:pPr>
              <a:buNone/>
            </a:pPr>
            <a:r>
              <a:rPr lang="en-US" sz="2000" dirty="0" smtClean="0"/>
              <a:t>The untreated water is “stored” in an open pit until it can be hauled away.</a:t>
            </a:r>
          </a:p>
          <a:p>
            <a:pPr>
              <a:buNone/>
            </a:pPr>
            <a:endParaRPr lang="en-US" sz="1000" dirty="0"/>
          </a:p>
          <a:p>
            <a:pPr>
              <a:buNone/>
            </a:pPr>
            <a:r>
              <a:rPr lang="en-US" sz="1000" dirty="0" smtClean="0">
                <a:hlinkClick r:id="rId2"/>
              </a:rPr>
              <a:t>http://www.youtube.com/watch?v=X8du6pQbvyo&amp;feature=relmfu</a:t>
            </a:r>
            <a:endParaRPr lang="en-US" sz="1000" dirty="0" smtClean="0"/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000" dirty="0" smtClean="0"/>
              <a:t>(Exxon Mobil public service commercial)</a:t>
            </a:r>
          </a:p>
          <a:p>
            <a:pPr>
              <a:buNone/>
            </a:pPr>
            <a:endParaRPr lang="en-US" sz="1000" dirty="0" smtClean="0"/>
          </a:p>
        </p:txBody>
      </p:sp>
      <p:pic>
        <p:nvPicPr>
          <p:cNvPr id="3075" name="Picture 3" descr="C:\Users\Daniel\Pictures\Fracking Charts\fracking-diagram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801" y="1600200"/>
            <a:ext cx="38793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</TotalTime>
  <Words>451</Words>
  <Application>Microsoft Office PowerPoint</Application>
  <PresentationFormat>On-screen Show (4:3)</PresentationFormat>
  <Paragraphs>145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Fracking:</vt:lpstr>
      <vt:lpstr>What is Fracking? </vt:lpstr>
      <vt:lpstr>History of Natural Gas</vt:lpstr>
      <vt:lpstr>Properties of Natural Gas</vt:lpstr>
      <vt:lpstr>U.S. Natural Gas Mining History</vt:lpstr>
      <vt:lpstr>Government Regulation </vt:lpstr>
      <vt:lpstr>The Fracking Controversy Begins</vt:lpstr>
      <vt:lpstr>Chemicals Associated with Fracking</vt:lpstr>
      <vt:lpstr>The Real Fracking Operation </vt:lpstr>
      <vt:lpstr>Documented Harm to People and the Environment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Fracking:</dc:title>
  <dc:creator>Daniel</dc:creator>
  <cp:lastModifiedBy>Daniel</cp:lastModifiedBy>
  <cp:revision>58</cp:revision>
  <dcterms:created xsi:type="dcterms:W3CDTF">2011-11-13T18:50:59Z</dcterms:created>
  <dcterms:modified xsi:type="dcterms:W3CDTF">2011-11-15T16:24:15Z</dcterms:modified>
</cp:coreProperties>
</file>